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309" r:id="rId3"/>
    <p:sldId id="302" r:id="rId4"/>
    <p:sldId id="310" r:id="rId5"/>
    <p:sldId id="311" r:id="rId6"/>
    <p:sldId id="312" r:id="rId7"/>
    <p:sldId id="329" r:id="rId8"/>
    <p:sldId id="320" r:id="rId9"/>
    <p:sldId id="321" r:id="rId10"/>
    <p:sldId id="322" r:id="rId11"/>
    <p:sldId id="323" r:id="rId12"/>
    <p:sldId id="324" r:id="rId13"/>
    <p:sldId id="327" r:id="rId14"/>
    <p:sldId id="315" r:id="rId15"/>
    <p:sldId id="316" r:id="rId16"/>
    <p:sldId id="317" r:id="rId17"/>
    <p:sldId id="318" r:id="rId18"/>
    <p:sldId id="319" r:id="rId19"/>
    <p:sldId id="25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C1CC9-008D-44ED-B2AD-F80EE342C6C2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6FCB-5A2D-4469-8ED6-8CB6AF3DE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1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258A6-DAA2-4FD2-9C30-1BAFA559A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44EDE4-713B-4703-BABB-16F706534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9E55C-68DE-493F-AB34-B117C92F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17EAA7-BA1C-4B13-8BA3-3D18EA71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C5BFA7-FF24-4152-BF12-55DB6B53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0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D580F-F728-4C28-81C5-A1975F20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290EB7-9E0C-4D66-AD7F-044D7B67D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448F17-CA06-40DF-AD47-16717350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BEE43E-400C-42BA-800F-44612E62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E5D7A-AA77-4EA1-A18B-2E29B767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6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88BAA2D-A67D-4652-9E7E-E02569924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FD69D4-CC77-466E-8E48-B49D71097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12B97F-C572-4E68-83BB-8F922C68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56D6FE-07D2-40F9-971F-7F87C1B3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69B25C-8A6F-482F-9A0F-80114EE7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9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0E6FD-7F9A-42C0-8A12-0A0A9BC0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CFC52-D06F-47FB-A63B-54D2657A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C54946-1731-46B0-B0CA-D8E0355C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FC34A5-A8F4-4FF5-92B7-0BF23983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70A14A-A992-4CAE-BB84-E28494CF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2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1B2A9-5883-4177-95B7-A2B1FE7D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EB0BEB-9A7A-4769-83CC-95C2DE30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4EC9C9-F12F-4778-9F91-B0348F7C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D4096-E897-4997-BE37-8ACC9CF5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126E8-FBAE-4D1F-AC94-8351A41C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5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A333E-6F04-4777-8AC3-C88BD362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2BBB9-F0F7-41AB-997A-8753592DC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2D3539-06F1-4F8A-AD6D-0CA037F0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5BA717-9125-4545-A2AD-9C85C60D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FFA9F8-7E3E-49E3-89D3-ACBB0F30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7DED4A-03ED-47C3-BFF0-D561BE8C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7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10450-C64C-4987-A127-6CE548BF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4FAFA3-6D61-45BB-98EA-0243F847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10FDE9-414C-41AC-875E-75C885134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A95642-3957-4C8C-86BA-BD6C8C9DD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8CB130-40A3-42DC-9737-7B498DCDE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35A5AC-59FF-4533-848B-FE74225E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B56E8C-0492-42E8-8CEC-BB805BCA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21E3A65-4627-4D58-BAF2-8933B63E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22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A0493-9CC5-4FD6-A588-51C5E12C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7021B6-241E-41D3-8392-9765DD43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BE7CB9-9F46-45F7-B7FA-3967A766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AF3243-FA7A-452F-8438-611D292E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3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869F0A-458B-4ADD-8064-BAD7DC9E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BB617C-6EAB-4D66-BFC2-B8998FC5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9436A5-C0B3-44A5-96F4-B106CDCE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7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00A6F-2078-40A4-83F0-C0E7AB57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39B25-779E-4CA0-879D-5B247C310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D3027B-19AA-4698-BE73-13E2E9354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3ADED2-B63C-488A-A0D3-3F9EA315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DEB07F-91F7-41C6-B587-8389323C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08C7AD-CC2F-4A6E-8B02-84B9B31A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1CE3B-A147-4149-A72F-1B10A04B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0ACEED-927C-47AC-BEFF-AD2A47DC9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CFB9C5-A6B9-4915-8FCB-5CF884F2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9B3773-56E5-4ED4-B983-46FA9CB5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A1008F-24FC-43A2-B443-76D77F0C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54FDFF-6CDA-4439-97BC-06C9FB97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8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8D7436-3552-4D9E-A0A0-D9DE984F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10B84E-EAA5-4A09-802E-6FC60015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5B8752-B6EC-45B9-8D1D-DFABDADE8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EF20-BB1D-4469-B779-BAA381E4D318}" type="datetimeFigureOut">
              <a:rPr lang="nl-NL" smtClean="0"/>
              <a:t>22-6-2020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29E28A-F3BB-4F00-82D6-035127884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1C731-5B6E-4F3B-A4B3-F2BD7A1EF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8090-29F8-4CA0-9FE3-71DC27817E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4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fehack.org/607040/become-successful-10-times-easier-dont-focus-on-fixing-your-weakness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conversation.com/the-way-schools-cope-with-learning-difficulties-is-doing-more-harm-than-good-3654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herlund.blogspot.com/2019/01/do-you-suffer-from-statistics-anxiet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errari_Portofin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58C10A07-752B-4B46-9755-A565F9AB7BB6}"/>
              </a:ext>
            </a:extLst>
          </p:cNvPr>
          <p:cNvSpPr/>
          <p:nvPr/>
        </p:nvSpPr>
        <p:spPr>
          <a:xfrm rot="5400000">
            <a:off x="6995033" y="2626545"/>
            <a:ext cx="5342248" cy="4605386"/>
          </a:xfrm>
          <a:prstGeom prst="triangle">
            <a:avLst/>
          </a:prstGeom>
          <a:noFill/>
          <a:ln w="28575">
            <a:solidFill>
              <a:schemeClr val="bg2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7F6BB4E-9A18-45A3-8033-6341ED7C1B80}"/>
              </a:ext>
            </a:extLst>
          </p:cNvPr>
          <p:cNvSpPr/>
          <p:nvPr/>
        </p:nvSpPr>
        <p:spPr>
          <a:xfrm>
            <a:off x="525518" y="245556"/>
            <a:ext cx="5763357" cy="5763357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01E5B16-DA16-4C9A-BB86-67CCC37492A6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48DAC5E-FE2D-41C4-9A46-D9153334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2" name="AutoShape 2" descr="Omslagafbeelding">
            <a:extLst>
              <a:ext uri="{FF2B5EF4-FFF2-40B4-BE49-F238E27FC236}">
                <a16:creationId xmlns:a16="http://schemas.microsoft.com/office/drawing/2014/main" id="{F8AA3576-ABC3-4722-BC48-F8A15FFE8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C4DF88-AA05-4A59-94CB-EE60640D5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875" y="313177"/>
            <a:ext cx="9144000" cy="23876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Online kennissessie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A803DF6-3EDD-4CB6-B54B-9FB1DE439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234" y="2801897"/>
            <a:ext cx="10158248" cy="3150571"/>
          </a:xfrm>
        </p:spPr>
        <p:txBody>
          <a:bodyPr>
            <a:normAutofit fontScale="92500" lnSpcReduction="10000"/>
          </a:bodyPr>
          <a:lstStyle/>
          <a:p>
            <a:r>
              <a:rPr lang="nl-NL" sz="4800" dirty="0">
                <a:solidFill>
                  <a:srgbClr val="3CBFBE"/>
                </a:solidFill>
              </a:rPr>
              <a:t>Ontwikkelingsdiversiteit bij kinderen </a:t>
            </a:r>
          </a:p>
          <a:p>
            <a:r>
              <a:rPr lang="nl-NL" sz="4800" dirty="0">
                <a:solidFill>
                  <a:srgbClr val="3CBFBE"/>
                </a:solidFill>
              </a:rPr>
              <a:t>biedt ook kansen in tijden van Corona</a:t>
            </a:r>
          </a:p>
          <a:p>
            <a:endParaRPr lang="nl-NL" sz="3400" i="1" dirty="0"/>
          </a:p>
          <a:p>
            <a:r>
              <a:rPr lang="nl-NL" sz="2600" i="1" dirty="0" err="1"/>
              <a:t>Dinet</a:t>
            </a:r>
            <a:r>
              <a:rPr lang="nl-NL" sz="2600" i="1" dirty="0"/>
              <a:t> Poortman, </a:t>
            </a:r>
            <a:r>
              <a:rPr lang="nl-NL" sz="2600" i="1" dirty="0" err="1"/>
              <a:t>Maryke</a:t>
            </a:r>
            <a:r>
              <a:rPr lang="nl-NL" sz="2600" i="1" dirty="0"/>
              <a:t> van </a:t>
            </a:r>
            <a:r>
              <a:rPr lang="nl-NL" sz="2600" i="1" dirty="0" err="1"/>
              <a:t>Randeraat</a:t>
            </a:r>
            <a:r>
              <a:rPr lang="nl-NL" sz="2600" i="1" dirty="0"/>
              <a:t> en Jan Willem de Graaf</a:t>
            </a:r>
          </a:p>
          <a:p>
            <a:endParaRPr lang="nl-NL" sz="2800" i="1" dirty="0"/>
          </a:p>
          <a:p>
            <a:r>
              <a:rPr lang="nl-NL" sz="2600" dirty="0"/>
              <a:t>Donderdag 18 juni 2020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1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pic>
        <p:nvPicPr>
          <p:cNvPr id="6" name="Afbeelding 4" descr="Afbeelding 4">
            <a:extLst>
              <a:ext uri="{FF2B5EF4-FFF2-40B4-BE49-F238E27FC236}">
                <a16:creationId xmlns:a16="http://schemas.microsoft.com/office/drawing/2014/main" id="{2F22DE94-ED46-4735-B4F0-3263D0E8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" y="9"/>
            <a:ext cx="12191981" cy="686057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FF3777E7-9C4B-4577-A3C9-DC6008E82915}"/>
              </a:ext>
            </a:extLst>
          </p:cNvPr>
          <p:cNvSpPr txBox="1"/>
          <p:nvPr/>
        </p:nvSpPr>
        <p:spPr>
          <a:xfrm>
            <a:off x="2608818" y="6565706"/>
            <a:ext cx="10840596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 u="sng">
                <a:uFill>
                  <a:solidFill>
                    <a:srgbClr val="00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uFillTx/>
              </a:defRPr>
            </a:pPr>
            <a:r>
              <a:rPr u="sng">
                <a:uFill>
                  <a:solidFill>
                    <a:srgbClr val="000000"/>
                  </a:solidFill>
                </a:uFill>
                <a:hlinkClick r:id="rId4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987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997C86F-EB90-424F-B363-F14A7D3C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378" y="1008200"/>
            <a:ext cx="10440001" cy="93822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Dus</a:t>
            </a:r>
            <a:r>
              <a:rPr dirty="0"/>
              <a:t>: </a:t>
            </a:r>
            <a:r>
              <a:rPr dirty="0" err="1"/>
              <a:t>andere</a:t>
            </a:r>
            <a:r>
              <a:rPr dirty="0"/>
              <a:t> </a:t>
            </a:r>
            <a:r>
              <a:rPr dirty="0" err="1"/>
              <a:t>aanpak</a:t>
            </a:r>
            <a:r>
              <a:rPr dirty="0"/>
              <a:t>, </a:t>
            </a:r>
            <a:r>
              <a:rPr dirty="0" err="1"/>
              <a:t>interventies</a:t>
            </a:r>
            <a:r>
              <a:rPr dirty="0"/>
              <a:t>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4DA0CD0-8D3D-4EF7-98FA-E588E6D21D98}"/>
              </a:ext>
            </a:extLst>
          </p:cNvPr>
          <p:cNvSpPr txBox="1">
            <a:spLocks/>
          </p:cNvSpPr>
          <p:nvPr/>
        </p:nvSpPr>
        <p:spPr>
          <a:xfrm>
            <a:off x="1106379" y="2152993"/>
            <a:ext cx="9742852" cy="94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  <a:defRPr sz="2400"/>
            </a:pPr>
            <a:r>
              <a:rPr lang="nl-NL" sz="2400"/>
              <a:t>Kinderombudsman (2015): ga van </a:t>
            </a:r>
            <a:r>
              <a:rPr lang="nl-NL" sz="2400" b="1"/>
              <a:t>leerplicht </a:t>
            </a:r>
            <a:r>
              <a:rPr lang="nl-NL" sz="2400"/>
              <a:t>naar </a:t>
            </a:r>
            <a:r>
              <a:rPr lang="nl-NL" sz="2400" b="1"/>
              <a:t>leerrecht </a:t>
            </a:r>
            <a:r>
              <a:rPr lang="nl-NL" sz="2400"/>
              <a:t>(positieve formulering)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9220BE-3D9C-402E-962E-02341436E3B3}"/>
              </a:ext>
            </a:extLst>
          </p:cNvPr>
          <p:cNvSpPr txBox="1">
            <a:spLocks/>
          </p:cNvSpPr>
          <p:nvPr/>
        </p:nvSpPr>
        <p:spPr>
          <a:xfrm>
            <a:off x="317309" y="187778"/>
            <a:ext cx="3978451" cy="360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dirty="0">
                <a:solidFill>
                  <a:srgbClr val="3CBFBE"/>
                </a:solidFill>
              </a:rPr>
              <a:t>Intelligentie</a:t>
            </a:r>
            <a:r>
              <a:rPr lang="nl-NL" dirty="0"/>
              <a:t> </a:t>
            </a:r>
          </a:p>
        </p:txBody>
      </p: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25386746-E7C2-45E9-A6FF-191C72E13E6A}"/>
              </a:ext>
            </a:extLst>
          </p:cNvPr>
          <p:cNvSpPr txBox="1">
            <a:spLocks/>
          </p:cNvSpPr>
          <p:nvPr/>
        </p:nvSpPr>
        <p:spPr>
          <a:xfrm>
            <a:off x="291600" y="6395578"/>
            <a:ext cx="127001" cy="134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3" name="Afbeelding 2" descr="Afbeelding 2">
            <a:extLst>
              <a:ext uri="{FF2B5EF4-FFF2-40B4-BE49-F238E27FC236}">
                <a16:creationId xmlns:a16="http://schemas.microsoft.com/office/drawing/2014/main" id="{9C4ECDE7-E8A1-4D0A-9C78-4C1C80A4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228" y="2985792"/>
            <a:ext cx="3174234" cy="237115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kstvak 8">
            <a:extLst>
              <a:ext uri="{FF2B5EF4-FFF2-40B4-BE49-F238E27FC236}">
                <a16:creationId xmlns:a16="http://schemas.microsoft.com/office/drawing/2014/main" id="{ED5C03E1-4F31-4E8D-B0F5-071B502BF909}"/>
              </a:ext>
            </a:extLst>
          </p:cNvPr>
          <p:cNvSpPr txBox="1"/>
          <p:nvPr/>
        </p:nvSpPr>
        <p:spPr>
          <a:xfrm>
            <a:off x="1170764" y="5613060"/>
            <a:ext cx="9179667" cy="60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r>
              <a:rPr dirty="0"/>
              <a:t>Van 'One size fits all' </a:t>
            </a:r>
            <a:r>
              <a:rPr dirty="0" err="1"/>
              <a:t>naar</a:t>
            </a:r>
            <a:r>
              <a:rPr dirty="0"/>
              <a:t> 'one size fits one' ; </a:t>
            </a:r>
            <a:r>
              <a:rPr dirty="0" err="1"/>
              <a:t>Gepersonaliseerd</a:t>
            </a:r>
            <a:r>
              <a:rPr dirty="0"/>
              <a:t> </a:t>
            </a:r>
            <a:r>
              <a:rPr dirty="0" err="1"/>
              <a:t>leren</a:t>
            </a:r>
            <a:r>
              <a:rPr dirty="0"/>
              <a:t> </a:t>
            </a:r>
          </a:p>
        </p:txBody>
      </p:sp>
      <p:pic>
        <p:nvPicPr>
          <p:cNvPr id="15" name="Afbeelding 9" descr="Afbeelding 9">
            <a:extLst>
              <a:ext uri="{FF2B5EF4-FFF2-40B4-BE49-F238E27FC236}">
                <a16:creationId xmlns:a16="http://schemas.microsoft.com/office/drawing/2014/main" id="{333CC5EC-8FC2-4EDB-9A7C-0124F7B77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50" y="1086859"/>
            <a:ext cx="10607855" cy="4992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26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3" grpId="0" animBg="1" advAuto="0"/>
      <p:bldP spid="14" grpId="0" animBg="1" advAuto="0"/>
      <p:bldP spid="1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E8CE7FB-9EC6-4A66-9B2F-1ED3AEE6CC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379" y="982752"/>
            <a:ext cx="10440000" cy="9382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/>
              <a:t>Adaptiviteit in onderwijstechnologie 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F57691-47B2-41E6-86C8-139DF27BC0D4}"/>
              </a:ext>
            </a:extLst>
          </p:cNvPr>
          <p:cNvSpPr txBox="1">
            <a:spLocks/>
          </p:cNvSpPr>
          <p:nvPr/>
        </p:nvSpPr>
        <p:spPr>
          <a:xfrm>
            <a:off x="1089784" y="1947002"/>
            <a:ext cx="10440001" cy="418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dirty="0"/>
              <a:t>Adaptieve onderwijstechnologie (Molenaar, 2016): helpt om diversiteit in ontwikkeling beter in kaart te brengen. Voorbeeld hiervan is ' </a:t>
            </a:r>
            <a:r>
              <a:rPr lang="nl-NL" dirty="0" err="1"/>
              <a:t>Snappet</a:t>
            </a:r>
            <a:r>
              <a:rPr lang="nl-NL" dirty="0"/>
              <a:t>' 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1C74725C-5833-42FF-9C48-0ED666488C4A}"/>
              </a:ext>
            </a:extLst>
          </p:cNvPr>
          <p:cNvSpPr txBox="1">
            <a:spLocks/>
          </p:cNvSpPr>
          <p:nvPr/>
        </p:nvSpPr>
        <p:spPr>
          <a:xfrm>
            <a:off x="962055" y="132260"/>
            <a:ext cx="3978451" cy="360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dirty="0">
                <a:solidFill>
                  <a:srgbClr val="3CBFBE"/>
                </a:solidFill>
              </a:rPr>
              <a:t>Intelligentie </a:t>
            </a: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75504E1C-A4B2-4923-BA53-AD69103BD4A1}"/>
              </a:ext>
            </a:extLst>
          </p:cNvPr>
          <p:cNvSpPr txBox="1">
            <a:spLocks/>
          </p:cNvSpPr>
          <p:nvPr/>
        </p:nvSpPr>
        <p:spPr>
          <a:xfrm>
            <a:off x="290328" y="6395579"/>
            <a:ext cx="127001" cy="134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3" name="Afbeelding 6" descr="Afbeelding 6">
            <a:extLst>
              <a:ext uri="{FF2B5EF4-FFF2-40B4-BE49-F238E27FC236}">
                <a16:creationId xmlns:a16="http://schemas.microsoft.com/office/drawing/2014/main" id="{9562291E-40D0-4602-AC27-BC729A33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3" y="3020591"/>
            <a:ext cx="4334034" cy="2683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Afbeelding 8" descr="Afbeelding 8">
            <a:extLst>
              <a:ext uri="{FF2B5EF4-FFF2-40B4-BE49-F238E27FC236}">
                <a16:creationId xmlns:a16="http://schemas.microsoft.com/office/drawing/2014/main" id="{FCD116CC-6F47-45A1-8C98-912BB1BA0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64" y="788416"/>
            <a:ext cx="10132221" cy="5375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97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3" grpId="0" animBg="1" advAuto="0"/>
      <p:bldP spid="1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15FF1B2C-A5BF-4EAD-BEB4-34C281DB16BB}"/>
              </a:ext>
            </a:extLst>
          </p:cNvPr>
          <p:cNvSpPr/>
          <p:nvPr/>
        </p:nvSpPr>
        <p:spPr>
          <a:xfrm>
            <a:off x="-1223057" y="-553960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856487" y="-8723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431514" y="255914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B6545248-CDA6-42DC-A812-7A115B5121C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5631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3CBFBE"/>
                </a:solidFill>
              </a:rPr>
              <a:t>3. Neurodiversiteit en ontwikkelingsuitkomsten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010CF4AB-51C7-45CE-AE60-31227482CDC7}"/>
              </a:ext>
            </a:extLst>
          </p:cNvPr>
          <p:cNvSpPr txBox="1">
            <a:spLocks/>
          </p:cNvSpPr>
          <p:nvPr/>
        </p:nvSpPr>
        <p:spPr>
          <a:xfrm>
            <a:off x="1575914" y="347131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/>
              <a:t>Jan Willem de Graaf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3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7E68BC90-91CF-447B-8EEE-1E2FFD8E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83626"/>
            <a:ext cx="104394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4000" dirty="0">
                <a:solidFill>
                  <a:srgbClr val="3CBFBE"/>
                </a:solidFill>
                <a:latin typeface="+mn-lt"/>
              </a:rPr>
              <a:t>Neurodiversiteit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09BA1A-85EE-4BE4-9DE2-9CE887CF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" y="19377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3200">
                <a:solidFill>
                  <a:srgbClr val="FFFFFF"/>
                </a:solidFill>
                <a:latin typeface="+mn-lt"/>
              </a:rPr>
              <a:t>van ASS naar AST!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291291A-9A69-4B64-8A52-C40F7E38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2294951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3200">
                <a:solidFill>
                  <a:srgbClr val="FFFFFF"/>
                </a:solidFill>
                <a:latin typeface="+mn-lt"/>
              </a:rPr>
              <a:t>van ASS naar AST!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D30B8B5-0DB6-44C9-9AB3-25BF6771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2294951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3200">
                <a:solidFill>
                  <a:srgbClr val="FFFFFF"/>
                </a:solidFill>
                <a:latin typeface="+mn-lt"/>
              </a:rPr>
              <a:t>van ASS naar AST!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B630272-31C8-4E57-84DB-C7462DF9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2294951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3200">
                <a:solidFill>
                  <a:srgbClr val="FFFFFF"/>
                </a:solidFill>
                <a:latin typeface="+mn-lt"/>
              </a:rPr>
              <a:t>van ASS naar AST!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C14B903-DBF7-4C8D-A741-9B9F8DED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39062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3200">
                <a:solidFill>
                  <a:srgbClr val="FFFFFF"/>
                </a:solidFill>
                <a:latin typeface="+mn-lt"/>
              </a:rPr>
              <a:t>van ASS naar AST!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C6A31773-0446-4CA8-B416-BCDCF3B0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838"/>
            <a:ext cx="4103687" cy="341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44B0E816-497C-4928-81FA-5F4B17E1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203" y="661745"/>
            <a:ext cx="61547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br>
              <a:rPr lang="nl-NL" altLang="nl-NL" sz="3200" dirty="0">
                <a:solidFill>
                  <a:srgbClr val="FFFFFF"/>
                </a:solidFill>
                <a:latin typeface="+mn-lt"/>
              </a:rPr>
            </a:br>
            <a:r>
              <a:rPr lang="nl-NL" altLang="nl-NL" sz="2800" b="1" dirty="0">
                <a:latin typeface="+mn-lt"/>
              </a:rPr>
              <a:t>De kracht van beperking:</a:t>
            </a:r>
            <a:br>
              <a:rPr lang="nl-NL" altLang="nl-NL" sz="2800" b="1" dirty="0">
                <a:latin typeface="+mn-lt"/>
              </a:rPr>
            </a:br>
            <a:r>
              <a:rPr lang="nl-NL" altLang="nl-NL" sz="2800" dirty="0">
                <a:latin typeface="+mn-lt"/>
              </a:rPr>
              <a:t>van ASS naar AST!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63C2D5C-0277-4EE7-AAFC-8429F8312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686" y="2106075"/>
            <a:ext cx="7067953" cy="46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Symptoom van bv </a:t>
            </a:r>
          </a:p>
          <a:p>
            <a:pPr lvl="1" hangingPunct="1">
              <a:lnSpc>
                <a:spcPct val="108000"/>
              </a:lnSpc>
              <a:spcBef>
                <a:spcPts val="488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luchtvervuiling (</a:t>
            </a:r>
            <a:r>
              <a:rPr lang="nl-NL" altLang="nl-NL" dirty="0" err="1">
                <a:latin typeface="+mn-lt"/>
              </a:rPr>
              <a:t>Raz</a:t>
            </a:r>
            <a:r>
              <a:rPr lang="nl-NL" altLang="nl-NL" dirty="0">
                <a:latin typeface="+mn-lt"/>
              </a:rPr>
              <a:t> et al, 2015), </a:t>
            </a:r>
          </a:p>
          <a:p>
            <a:pPr lvl="1" hangingPunct="1">
              <a:lnSpc>
                <a:spcPct val="108000"/>
              </a:lnSpc>
              <a:spcBef>
                <a:spcPts val="488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andere darmflora (</a:t>
            </a:r>
            <a:r>
              <a:rPr lang="nl-NL" altLang="nl-NL" dirty="0" err="1">
                <a:latin typeface="+mn-lt"/>
              </a:rPr>
              <a:t>Cryan</a:t>
            </a:r>
            <a:r>
              <a:rPr lang="nl-NL" altLang="nl-NL" dirty="0">
                <a:latin typeface="+mn-lt"/>
              </a:rPr>
              <a:t> &amp; Dinan,2012) </a:t>
            </a:r>
          </a:p>
          <a:p>
            <a:pPr lvl="1" hangingPunct="1">
              <a:lnSpc>
                <a:spcPct val="108000"/>
              </a:lnSpc>
              <a:spcBef>
                <a:spcPts val="488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gevolg van keizersnee (</a:t>
            </a:r>
            <a:r>
              <a:rPr lang="nl-NL" altLang="nl-NL" dirty="0" err="1">
                <a:latin typeface="+mn-lt"/>
              </a:rPr>
              <a:t>Curran</a:t>
            </a:r>
            <a:r>
              <a:rPr lang="nl-NL" altLang="nl-NL" dirty="0">
                <a:latin typeface="+mn-lt"/>
              </a:rPr>
              <a:t> et al, 2015), </a:t>
            </a:r>
          </a:p>
          <a:p>
            <a:pPr lvl="1" hangingPunct="1">
              <a:lnSpc>
                <a:spcPct val="108000"/>
              </a:lnSpc>
              <a:spcBef>
                <a:spcPts val="488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andere motoriek (Travers et al, 2013), </a:t>
            </a:r>
          </a:p>
          <a:p>
            <a:pPr lvl="1" hangingPunct="1">
              <a:lnSpc>
                <a:spcPct val="108000"/>
              </a:lnSpc>
              <a:spcBef>
                <a:spcPts val="488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andere genetica/geslacht (</a:t>
            </a:r>
            <a:r>
              <a:rPr lang="nl-NL" altLang="nl-NL" dirty="0" err="1">
                <a:latin typeface="+mn-lt"/>
              </a:rPr>
              <a:t>Skuse</a:t>
            </a:r>
            <a:r>
              <a:rPr lang="nl-NL" altLang="nl-NL" dirty="0">
                <a:latin typeface="+mn-lt"/>
              </a:rPr>
              <a:t>, 2000), </a:t>
            </a:r>
          </a:p>
          <a:p>
            <a:pPr lvl="1" hangingPunct="1">
              <a:lnSpc>
                <a:spcPct val="108000"/>
              </a:lnSpc>
              <a:spcBef>
                <a:spcPts val="488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testosteron (super male hypothesis, Baron-Cohen, 2002), angst (Davis et al., 2011), ziekte , etc. </a:t>
            </a:r>
          </a:p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dirty="0">
                <a:latin typeface="+mn-lt"/>
              </a:rPr>
              <a:t>Kwik en andere metalen, een metafoor</a:t>
            </a:r>
          </a:p>
          <a:p>
            <a:pPr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nl-NL" alt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4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49CB07F4-9CC3-4390-9944-7774958EB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8307"/>
            <a:ext cx="104394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4000" dirty="0">
                <a:solidFill>
                  <a:srgbClr val="3CBFBE"/>
                </a:solidFill>
                <a:latin typeface="+mn-lt"/>
              </a:rPr>
              <a:t>“Stoornis” met enorm veel talent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73ABDB2-8F6F-4F95-ABD1-AEB5C4A0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59448"/>
            <a:ext cx="82296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endParaRPr lang="nl-NL" altLang="nl-NL" dirty="0">
              <a:latin typeface="+mn-lt"/>
            </a:endParaRPr>
          </a:p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+mn-lt"/>
              </a:rPr>
              <a:t>28% volwassenen ASS betaald werk</a:t>
            </a:r>
          </a:p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+mn-lt"/>
              </a:rPr>
              <a:t>53% volwassenen ASS vrijwilligerswerk/structurele dagbesteding</a:t>
            </a:r>
          </a:p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+mn-lt"/>
              </a:rPr>
              <a:t>19% volwassenen ASS geen structurele dagbesteding/werk</a:t>
            </a:r>
          </a:p>
          <a:p>
            <a:pPr marL="285750" indent="-28575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+mn-lt"/>
              </a:rPr>
              <a:t>Binnen groep 19% heeft 43% een IQ van 116 of hoger en zo’n 20% zelfs 130 of hoger</a:t>
            </a:r>
          </a:p>
          <a:p>
            <a:pPr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Tx/>
              <a:buSzTx/>
            </a:pPr>
            <a:r>
              <a:rPr lang="nl-NL" altLang="nl-NL" sz="1400" i="1" dirty="0">
                <a:latin typeface="+mn-lt"/>
              </a:rPr>
              <a:t>Cijfers ontleend aan: “Allemaal autisme, allemaal anders”: Dr. Sander Begeer (VU Amsterdam), Drs. Marlies Wierda (VU Amsterdam) en Drs. Stance Venderbosch (NVA, De Bilt); Nederlandse Vereniging voor Autisme &amp; Vrije Universiteit Amsterdam, NVA Onderzoeksrapport 2013 LR, 2013 (p. 56, 57)</a:t>
            </a:r>
          </a:p>
          <a:p>
            <a:pPr marL="342900" indent="-342900"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+mn-lt"/>
              </a:rPr>
              <a:t>Vanuit intakeassessment: technische opleidingen HO soms meer dan 40% diagnose ASS </a:t>
            </a:r>
          </a:p>
          <a:p>
            <a:pPr hangingPunct="1">
              <a:lnSpc>
                <a:spcPct val="108000"/>
              </a:lnSpc>
              <a:spcBef>
                <a:spcPts val="563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nl-NL" altLang="nl-N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2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E7EC633-60B5-4F87-A841-77F6A357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" t="47255" r="4712" b="9698"/>
          <a:stretch>
            <a:fillRect/>
          </a:stretch>
        </p:blipFill>
        <p:spPr bwMode="auto">
          <a:xfrm>
            <a:off x="650027" y="3180761"/>
            <a:ext cx="88566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1573" t="47255" r="4712" b="96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D5616D4-684E-4588-82AB-36195CC7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47" y="1211547"/>
            <a:ext cx="8353425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285750" indent="-285750" hangingPunct="1">
              <a:lnSpc>
                <a:spcPct val="100000"/>
              </a:lnSpc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+mn-lt"/>
              </a:rPr>
              <a:t>Hyperfocus</a:t>
            </a:r>
          </a:p>
          <a:p>
            <a:pPr marL="285750" indent="-285750" hangingPunct="1">
              <a:lnSpc>
                <a:spcPct val="100000"/>
              </a:lnSpc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+mn-lt"/>
              </a:rPr>
              <a:t>Parallel versus serieel</a:t>
            </a:r>
          </a:p>
          <a:p>
            <a:pPr marL="285750" indent="-285750" hangingPunct="1">
              <a:lnSpc>
                <a:spcPct val="100000"/>
              </a:lnSpc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+mn-lt"/>
              </a:rPr>
              <a:t>Bottom-up versus top-down</a:t>
            </a:r>
          </a:p>
          <a:p>
            <a:pPr marL="285750" indent="-285750" hangingPunct="1">
              <a:lnSpc>
                <a:spcPct val="100000"/>
              </a:lnSpc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+mn-lt"/>
              </a:rPr>
              <a:t>Het vitale belang van co-</a:t>
            </a:r>
            <a:r>
              <a:rPr lang="nl-NL" altLang="nl-NL" sz="2200" dirty="0" err="1">
                <a:latin typeface="+mn-lt"/>
              </a:rPr>
              <a:t>makership</a:t>
            </a:r>
            <a:r>
              <a:rPr lang="nl-NL" altLang="nl-NL" sz="2200" dirty="0">
                <a:latin typeface="+mn-lt"/>
              </a:rPr>
              <a:t>: ervaringsdeskundigen als toekomst</a:t>
            </a:r>
          </a:p>
        </p:txBody>
      </p:sp>
    </p:spTree>
    <p:extLst>
      <p:ext uri="{BB962C8B-B14F-4D97-AF65-F5344CB8AC3E}">
        <p14:creationId xmlns:p14="http://schemas.microsoft.com/office/powerpoint/2010/main" val="11863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ECF7021E-8BCB-427E-9CD8-CD3C03BD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757">
            <a:off x="594242" y="1280264"/>
            <a:ext cx="37433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8CF939F-BF7E-4054-B567-67C1E477060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57512" y="455913"/>
            <a:ext cx="1029288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nl-NL" altLang="nl-NL" sz="4000" dirty="0" err="1">
                <a:solidFill>
                  <a:srgbClr val="3CBFBE"/>
                </a:solidFill>
                <a:latin typeface="+mn-lt"/>
              </a:rPr>
              <a:t>Df</a:t>
            </a:r>
            <a:r>
              <a:rPr lang="nl-NL" altLang="nl-NL" sz="4000" dirty="0">
                <a:solidFill>
                  <a:srgbClr val="3CBFBE"/>
                </a:solidFill>
                <a:latin typeface="+mn-lt"/>
              </a:rPr>
              <a:t> (vrijheidsgraden): (te) veel, (te) weinig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70DD0E-E2C4-470D-AA88-4A9CFC2F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03" y="1611496"/>
            <a:ext cx="32734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495656CD-F3C0-454A-B9BD-A185B680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24" y="3952076"/>
            <a:ext cx="8064500" cy="22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  <a:buClr>
                <a:srgbClr val="3CBFBE"/>
              </a:buClr>
              <a:buFont typeface="Times New Roman" panose="02020603050405020304" pitchFamily="18" charset="0"/>
              <a:buAutoNum type="arabicPeriod"/>
            </a:pPr>
            <a:r>
              <a:rPr lang="nl-NL" altLang="nl-NL" sz="2000" dirty="0">
                <a:latin typeface="Calibri" panose="020F0502020204030204" pitchFamily="34" charset="0"/>
              </a:rPr>
              <a:t>Timing</a:t>
            </a:r>
          </a:p>
          <a:p>
            <a:pPr hangingPunct="1">
              <a:lnSpc>
                <a:spcPct val="100000"/>
              </a:lnSpc>
              <a:buClr>
                <a:srgbClr val="3CBFBE"/>
              </a:buClr>
              <a:buFont typeface="Times New Roman" panose="02020603050405020304" pitchFamily="18" charset="0"/>
              <a:buAutoNum type="arabicPeriod"/>
            </a:pPr>
            <a:r>
              <a:rPr lang="nl-NL" altLang="nl-NL" sz="2000" dirty="0">
                <a:latin typeface="Calibri" panose="020F0502020204030204" pitchFamily="34" charset="0"/>
              </a:rPr>
              <a:t>De macht van middelmatigheid: school</a:t>
            </a:r>
          </a:p>
          <a:p>
            <a:pPr hangingPunct="1">
              <a:lnSpc>
                <a:spcPct val="100000"/>
              </a:lnSpc>
              <a:buClr>
                <a:srgbClr val="3CBFBE"/>
              </a:buClr>
              <a:buFont typeface="Times New Roman" panose="02020603050405020304" pitchFamily="18" charset="0"/>
              <a:buAutoNum type="arabicPeriod"/>
            </a:pPr>
            <a:r>
              <a:rPr lang="nl-NL" altLang="nl-NL" sz="2000" dirty="0">
                <a:latin typeface="Calibri" panose="020F0502020204030204" pitchFamily="34" charset="0"/>
              </a:rPr>
              <a:t>Focus: aandacht voor wat je (nog) niet kan (sociale vaardigheidstraining), of inzetten op sterke kanten (formaliseren)?</a:t>
            </a:r>
          </a:p>
          <a:p>
            <a:pPr hangingPunct="1">
              <a:lnSpc>
                <a:spcPct val="100000"/>
              </a:lnSpc>
              <a:buClr>
                <a:srgbClr val="3CBFBE"/>
              </a:buClr>
              <a:buFont typeface="Times New Roman" panose="02020603050405020304" pitchFamily="18" charset="0"/>
              <a:buAutoNum type="arabicPeriod"/>
            </a:pPr>
            <a:r>
              <a:rPr lang="nl-NL" altLang="nl-NL" sz="2000" dirty="0">
                <a:latin typeface="Calibri" panose="020F0502020204030204" pitchFamily="34" charset="0"/>
              </a:rPr>
              <a:t>Onbegrepen interesses, herhalend gedrag</a:t>
            </a:r>
          </a:p>
          <a:p>
            <a:pPr hangingPunct="1">
              <a:lnSpc>
                <a:spcPct val="100000"/>
              </a:lnSpc>
              <a:buClr>
                <a:srgbClr val="3CBFBE"/>
              </a:buClr>
              <a:buFont typeface="Times New Roman" panose="02020603050405020304" pitchFamily="18" charset="0"/>
              <a:buAutoNum type="arabicPeriod"/>
            </a:pPr>
            <a:r>
              <a:rPr lang="nl-NL" altLang="nl-NL" sz="2000" dirty="0">
                <a:latin typeface="Calibri" panose="020F0502020204030204" pitchFamily="34" charset="0"/>
              </a:rPr>
              <a:t>Zelfregulatie? (stereotypie, dwanghandeling)</a:t>
            </a:r>
          </a:p>
          <a:p>
            <a:pPr hangingPunct="1">
              <a:lnSpc>
                <a:spcPct val="100000"/>
              </a:lnSpc>
              <a:buClr>
                <a:srgbClr val="3CBFBE"/>
              </a:buClr>
              <a:buFont typeface="Times New Roman" panose="02020603050405020304" pitchFamily="18" charset="0"/>
              <a:buAutoNum type="arabicPeriod"/>
            </a:pPr>
            <a:r>
              <a:rPr lang="nl-NL" altLang="nl-NL" sz="2000" dirty="0">
                <a:latin typeface="Calibri" panose="020F0502020204030204" pitchFamily="34" charset="0"/>
              </a:rPr>
              <a:t>OCD als risico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BF01EF5-600B-4BB4-A25B-1C971000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91" y="4529779"/>
            <a:ext cx="4194170" cy="2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6DCF279-8954-4AC7-AAF0-B8045991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" y="367089"/>
            <a:ext cx="104394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4000" dirty="0">
                <a:solidFill>
                  <a:srgbClr val="3CBFBE"/>
                </a:solidFill>
                <a:latin typeface="Calibri Light" panose="020F0302020204030204" pitchFamily="34" charset="0"/>
              </a:rPr>
              <a:t>Aandacht in de breedte, aandacht in de diepte ... 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B64F106-5C5D-4D86-BDF2-A3256003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6" y="1362075"/>
            <a:ext cx="10439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8000"/>
              </a:lnSpc>
              <a:spcAft>
                <a:spcPts val="1425"/>
              </a:spcAft>
              <a:buClr>
                <a:srgbClr val="3CBFBE"/>
              </a:buClr>
              <a:buSzPct val="80000"/>
              <a:buFont typeface="Wingdings 2" panose="05020102010507070707" pitchFamily="18" charset="2"/>
              <a:buChar char=""/>
            </a:pPr>
            <a:r>
              <a:rPr lang="nl-NL" altLang="nl-NL" sz="2400" dirty="0">
                <a:latin typeface="Calibri" panose="020F0502020204030204" pitchFamily="34" charset="0"/>
              </a:rPr>
              <a:t>Succes, meer is minder, minder is meer!</a:t>
            </a:r>
          </a:p>
          <a:p>
            <a:pPr hangingPunct="1">
              <a:lnSpc>
                <a:spcPct val="10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nl-NL" altLang="nl-NL" sz="2400" dirty="0">
              <a:latin typeface="Calibri" panose="020F0502020204030204" pitchFamily="34" charset="0"/>
            </a:endParaRPr>
          </a:p>
          <a:p>
            <a:pPr hangingPunct="1">
              <a:lnSpc>
                <a:spcPct val="10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nl-NL" altLang="nl-NL" sz="2400" dirty="0">
              <a:latin typeface="Calibri" panose="020F0502020204030204" pitchFamily="34" charset="0"/>
            </a:endParaRPr>
          </a:p>
          <a:p>
            <a:pPr hangingPunct="1">
              <a:lnSpc>
                <a:spcPct val="10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nl-NL" altLang="nl-NL" sz="2400" dirty="0">
              <a:latin typeface="Calibri" panose="020F050202020403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678CDBA-BED9-49CE-859B-1667A539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88" y="1342459"/>
            <a:ext cx="5200650" cy="363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F76662B-6A3C-4A73-854E-36DB6CD1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6119" r="22153" b="14224"/>
          <a:stretch>
            <a:fillRect/>
          </a:stretch>
        </p:blipFill>
        <p:spPr bwMode="auto">
          <a:xfrm>
            <a:off x="583221" y="1922042"/>
            <a:ext cx="4103626" cy="422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86" t="6119" r="22153" b="142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E3681D2-40F8-494B-9060-22C07CEC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84" y="3877540"/>
            <a:ext cx="2248319" cy="163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575E0431-37A2-4ABC-9B17-5FDD08FA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86" y="5612648"/>
            <a:ext cx="2275437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nl-NL" altLang="nl-NL" sz="2400" dirty="0">
                <a:latin typeface="Calibri" panose="020F0502020204030204" pitchFamily="34" charset="0"/>
              </a:rPr>
              <a:t>Daniel </a:t>
            </a:r>
            <a:r>
              <a:rPr lang="nl-NL" altLang="nl-NL" sz="2400" dirty="0" err="1">
                <a:latin typeface="Calibri" panose="020F0502020204030204" pitchFamily="34" charset="0"/>
              </a:rPr>
              <a:t>Tammet</a:t>
            </a:r>
            <a:r>
              <a:rPr lang="nl-NL" altLang="nl-NL" sz="2400" dirty="0">
                <a:latin typeface="Calibri" panose="020F0502020204030204" pitchFamily="34" charset="0"/>
              </a:rPr>
              <a:t>: Brainman</a:t>
            </a:r>
          </a:p>
        </p:txBody>
      </p:sp>
    </p:spTree>
    <p:extLst>
      <p:ext uri="{BB962C8B-B14F-4D97-AF65-F5344CB8AC3E}">
        <p14:creationId xmlns:p14="http://schemas.microsoft.com/office/powerpoint/2010/main" val="15903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ld passend onderwijs moet bij scholen en leerlingen terecht ...">
            <a:extLst>
              <a:ext uri="{FF2B5EF4-FFF2-40B4-BE49-F238E27FC236}">
                <a16:creationId xmlns:a16="http://schemas.microsoft.com/office/drawing/2014/main" id="{B1E9005A-B808-42E0-A376-46428646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6" y="-141890"/>
            <a:ext cx="9279650" cy="35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01E5B16-DA16-4C9A-BB86-67CCC37492A6}"/>
              </a:ext>
            </a:extLst>
          </p:cNvPr>
          <p:cNvSpPr/>
          <p:nvPr/>
        </p:nvSpPr>
        <p:spPr>
          <a:xfrm>
            <a:off x="-1621296" y="-828075"/>
            <a:ext cx="10576281" cy="4420999"/>
          </a:xfrm>
          <a:prstGeom prst="rect">
            <a:avLst/>
          </a:prstGeom>
          <a:noFill/>
          <a:ln w="28575">
            <a:solidFill>
              <a:srgbClr val="3CB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48DAC5E-FE2D-41C4-9A46-D91533349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9378945-C0E8-4691-B801-5868E0B05951}"/>
              </a:ext>
            </a:extLst>
          </p:cNvPr>
          <p:cNvSpPr txBox="1"/>
          <p:nvPr/>
        </p:nvSpPr>
        <p:spPr>
          <a:xfrm>
            <a:off x="8048452" y="4467573"/>
            <a:ext cx="400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3CBFBE"/>
                </a:solidFill>
                <a:latin typeface="Calibri" panose="020F0502020204030204" pitchFamily="34" charset="0"/>
              </a:rPr>
              <a:t>Vragen?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7F6BB4E-9A18-45A3-8033-6341ED7C1B80}"/>
              </a:ext>
            </a:extLst>
          </p:cNvPr>
          <p:cNvSpPr/>
          <p:nvPr/>
        </p:nvSpPr>
        <p:spPr>
          <a:xfrm>
            <a:off x="-1212263" y="136261"/>
            <a:ext cx="5763357" cy="5763357"/>
          </a:xfrm>
          <a:prstGeom prst="ellipse">
            <a:avLst/>
          </a:prstGeom>
          <a:noFill/>
          <a:ln w="28575">
            <a:solidFill>
              <a:srgbClr val="3CB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58C10A07-752B-4B46-9755-A565F9AB7BB6}"/>
              </a:ext>
            </a:extLst>
          </p:cNvPr>
          <p:cNvSpPr/>
          <p:nvPr/>
        </p:nvSpPr>
        <p:spPr>
          <a:xfrm rot="5400000">
            <a:off x="7218183" y="2626545"/>
            <a:ext cx="5342248" cy="4605386"/>
          </a:xfrm>
          <a:prstGeom prst="triangle">
            <a:avLst/>
          </a:prstGeom>
          <a:noFill/>
          <a:ln w="28575">
            <a:solidFill>
              <a:srgbClr val="3CB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A2BF3F6-9580-481D-9361-E11A91F3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37" y="3810660"/>
            <a:ext cx="2058223" cy="29037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15FF1B2C-A5BF-4EAD-BEB4-34C281DB16BB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856487" y="-8723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431514" y="255914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B6545248-CDA6-42DC-A812-7A115B5121C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3CBFBE"/>
                </a:solidFill>
              </a:rPr>
              <a:t>1. Implicaties van Corona op de ontwikkeling van kinderen… een kans?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010CF4AB-51C7-45CE-AE60-31227482CDC7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 err="1"/>
              <a:t>Maryke</a:t>
            </a:r>
            <a:r>
              <a:rPr lang="nl-NL" i="1" dirty="0"/>
              <a:t> van </a:t>
            </a:r>
            <a:r>
              <a:rPr lang="nl-NL" i="1" dirty="0" err="1"/>
              <a:t>Randeraat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Casus Susanne, 11 jaar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363296-C896-4EB8-9142-C919AD516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7014" y="3378988"/>
            <a:ext cx="4386072" cy="29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52627" y="2464281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7C02EB0-6ED6-410D-8903-EEABF601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3CBFBE"/>
                </a:solidFill>
              </a:rPr>
              <a:t>Casus Susanne, 11 jaar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76C6437-7FFD-45E6-9CBA-F5D8D6E8D3B6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DFBE8DC9-CEB9-46D6-9CEF-6B7B1C26C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3CBFBE"/>
              </a:buClr>
            </a:pPr>
            <a:r>
              <a:rPr lang="nl-NL" sz="2400" b="1" dirty="0"/>
              <a:t>Quarantaine </a:t>
            </a:r>
            <a:r>
              <a:rPr lang="nl-NL" sz="2400" dirty="0"/>
              <a:t>nadelig voor kinderen van laagopgeleide ouders/ buitenlandse ouders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Susanne.. onderpresteerder op school, </a:t>
            </a:r>
            <a:r>
              <a:rPr lang="nl-NL" sz="2400" b="1" dirty="0"/>
              <a:t>neurodivers</a:t>
            </a:r>
            <a:r>
              <a:rPr lang="nl-NL" sz="2400" dirty="0"/>
              <a:t>,  met zeer hoog opgeleide ouders. 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School gaat uit van </a:t>
            </a:r>
            <a:r>
              <a:rPr lang="nl-NL" sz="2400" b="1" dirty="0"/>
              <a:t>neurotypische</a:t>
            </a:r>
            <a:r>
              <a:rPr lang="nl-NL" sz="2400" dirty="0"/>
              <a:t> kinderen.. grote klassen (35) en communale eindtermen en veel tests.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Thuis bij ouders, </a:t>
            </a:r>
            <a:r>
              <a:rPr lang="nl-NL" sz="2400" b="1" dirty="0"/>
              <a:t>maatwerk</a:t>
            </a:r>
            <a:r>
              <a:rPr lang="nl-NL" sz="2400" dirty="0"/>
              <a:t>... kennen fascinaties… transformatie naar boven gemiddeld presteren. Zelfvertrouwen neemt toe. Win, </a:t>
            </a:r>
            <a:r>
              <a:rPr lang="nl-NL" sz="2400" dirty="0" err="1"/>
              <a:t>Winsit</a:t>
            </a:r>
            <a:r>
              <a:rPr lang="nl-NL" sz="24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8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7B4ACE49-AF8D-4FDF-AF03-9503259D62E5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808512" y="2336562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5B30837-E3CB-4463-BF89-900871C4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3CBFBE"/>
                </a:solidFill>
              </a:rPr>
              <a:t>Sensitiviteit</a:t>
            </a:r>
            <a:r>
              <a:rPr lang="nl-NL" sz="3600" dirty="0">
                <a:solidFill>
                  <a:srgbClr val="3CBFBE"/>
                </a:solidFill>
              </a:rPr>
              <a:t> (behoeften zien individu) en </a:t>
            </a:r>
            <a:r>
              <a:rPr lang="nl-NL" sz="3600" b="1" dirty="0">
                <a:solidFill>
                  <a:srgbClr val="3CBFBE"/>
                </a:solidFill>
              </a:rPr>
              <a:t>responsiviteit</a:t>
            </a:r>
            <a:r>
              <a:rPr lang="nl-NL" sz="3600" dirty="0">
                <a:solidFill>
                  <a:srgbClr val="3CBFBE"/>
                </a:solidFill>
              </a:rPr>
              <a:t> aansluiten bij </a:t>
            </a:r>
            <a:r>
              <a:rPr lang="nl-NL" sz="3600" dirty="0" err="1">
                <a:solidFill>
                  <a:srgbClr val="3CBFBE"/>
                </a:solidFill>
              </a:rPr>
              <a:t>ind</a:t>
            </a:r>
            <a:r>
              <a:rPr lang="nl-NL" sz="3600" dirty="0">
                <a:solidFill>
                  <a:srgbClr val="3CBFBE"/>
                </a:solidFill>
              </a:rPr>
              <a:t>. onderwijsvraag)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875A106-DA2A-4447-B094-5673019AA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Dankzij maatwerk vanuit observaties blijft Susanne beter presteren en zijn haar </a:t>
            </a:r>
            <a:r>
              <a:rPr lang="nl-NL" b="1" dirty="0"/>
              <a:t>school- en beroepskansen blijvend </a:t>
            </a:r>
            <a:r>
              <a:rPr lang="nl-NL" dirty="0"/>
              <a:t>toegenomen.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AD06EA9-C02F-4470-A7FC-15DA0914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49114" y="3367098"/>
            <a:ext cx="60388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4F391E7-790D-4C78-8D79-A8F790ECA48C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52627" y="238080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DB411A4-CF79-40B0-915D-7DE8B320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3CBFBE"/>
                </a:solidFill>
              </a:rPr>
              <a:t>Diversiteit…variaties in de verwachte ontwikkeling. Biedt ook kansen/profileringen. 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E2F9201-7C08-4E99-8FD8-FEA3C92FF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3CBFBE"/>
              </a:buClr>
            </a:pPr>
            <a:r>
              <a:rPr lang="nl-NL" sz="2400" dirty="0"/>
              <a:t>Een diversiteit kan net zo goed een kracht of mogelijkheid, als een beperking zijn. 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Neurodiversiteit als alternatief voor  AD(H)D bijvoorbeeld:  sterk omgevingsbewustzijn en gerichtheid.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3CBFBE"/>
                </a:solidFill>
              </a:rPr>
              <a:t>‘ADD is a Ferrari Without </a:t>
            </a:r>
            <a:r>
              <a:rPr lang="nl-NL" sz="2400" dirty="0" err="1">
                <a:solidFill>
                  <a:srgbClr val="3CBFBE"/>
                </a:solidFill>
              </a:rPr>
              <a:t>brakes</a:t>
            </a:r>
            <a:r>
              <a:rPr lang="nl-NL" sz="2400" dirty="0">
                <a:solidFill>
                  <a:srgbClr val="3CBFBE"/>
                </a:solidFill>
              </a:rPr>
              <a:t>..</a:t>
            </a:r>
            <a:r>
              <a:rPr lang="nl-NL" sz="2400" dirty="0" err="1">
                <a:solidFill>
                  <a:srgbClr val="3CBFBE"/>
                </a:solidFill>
              </a:rPr>
              <a:t>very</a:t>
            </a:r>
            <a:r>
              <a:rPr lang="nl-NL" sz="2400" dirty="0">
                <a:solidFill>
                  <a:srgbClr val="3CBFBE"/>
                </a:solidFill>
              </a:rPr>
              <a:t> </a:t>
            </a:r>
            <a:r>
              <a:rPr lang="nl-NL" sz="2400" dirty="0" err="1">
                <a:solidFill>
                  <a:srgbClr val="3CBFBE"/>
                </a:solidFill>
              </a:rPr>
              <a:t>dangerous</a:t>
            </a:r>
            <a:r>
              <a:rPr lang="nl-NL" sz="2400" dirty="0">
                <a:solidFill>
                  <a:srgbClr val="3CBFBE"/>
                </a:solidFill>
              </a:rPr>
              <a:t>.. But </a:t>
            </a:r>
            <a:r>
              <a:rPr lang="nl-NL" sz="2400" dirty="0" err="1">
                <a:solidFill>
                  <a:srgbClr val="3CBFBE"/>
                </a:solidFill>
              </a:rPr>
              <a:t>if</a:t>
            </a:r>
            <a:r>
              <a:rPr lang="nl-NL" sz="2400" dirty="0">
                <a:solidFill>
                  <a:srgbClr val="3CBFBE"/>
                </a:solidFill>
              </a:rPr>
              <a:t> </a:t>
            </a:r>
            <a:r>
              <a:rPr lang="nl-NL" sz="2400" dirty="0" err="1">
                <a:solidFill>
                  <a:srgbClr val="3CBFBE"/>
                </a:solidFill>
              </a:rPr>
              <a:t>you</a:t>
            </a:r>
            <a:r>
              <a:rPr lang="nl-NL" sz="2400" dirty="0">
                <a:solidFill>
                  <a:srgbClr val="3CBFBE"/>
                </a:solidFill>
              </a:rPr>
              <a:t> </a:t>
            </a:r>
            <a:r>
              <a:rPr lang="nl-NL" sz="2400" dirty="0" err="1">
                <a:solidFill>
                  <a:srgbClr val="3CBFBE"/>
                </a:solidFill>
              </a:rPr>
              <a:t>strengthen</a:t>
            </a:r>
            <a:r>
              <a:rPr lang="nl-NL" sz="2400" dirty="0">
                <a:solidFill>
                  <a:srgbClr val="3CBFBE"/>
                </a:solidFill>
              </a:rPr>
              <a:t> </a:t>
            </a:r>
            <a:r>
              <a:rPr lang="nl-NL" sz="2400" dirty="0" err="1">
                <a:solidFill>
                  <a:srgbClr val="3CBFBE"/>
                </a:solidFill>
              </a:rPr>
              <a:t>those</a:t>
            </a:r>
            <a:r>
              <a:rPr lang="nl-NL" sz="2400" dirty="0">
                <a:solidFill>
                  <a:srgbClr val="3CBFBE"/>
                </a:solidFill>
              </a:rPr>
              <a:t> </a:t>
            </a:r>
            <a:r>
              <a:rPr lang="nl-NL" sz="2400" dirty="0" err="1">
                <a:solidFill>
                  <a:srgbClr val="3CBFBE"/>
                </a:solidFill>
              </a:rPr>
              <a:t>brakes</a:t>
            </a:r>
            <a:r>
              <a:rPr lang="nl-NL" sz="2400" dirty="0">
                <a:solidFill>
                  <a:srgbClr val="3CBFBE"/>
                </a:solidFill>
              </a:rPr>
              <a:t>, </a:t>
            </a:r>
            <a:r>
              <a:rPr lang="nl-NL" sz="2400" dirty="0" err="1">
                <a:solidFill>
                  <a:srgbClr val="3CBFBE"/>
                </a:solidFill>
              </a:rPr>
              <a:t>the</a:t>
            </a:r>
            <a:r>
              <a:rPr lang="nl-NL" sz="2400" dirty="0">
                <a:solidFill>
                  <a:srgbClr val="3CBFBE"/>
                </a:solidFill>
              </a:rPr>
              <a:t> </a:t>
            </a:r>
            <a:r>
              <a:rPr lang="nl-NL" sz="2400" dirty="0" err="1">
                <a:solidFill>
                  <a:srgbClr val="3CBFBE"/>
                </a:solidFill>
              </a:rPr>
              <a:t>sky</a:t>
            </a:r>
            <a:r>
              <a:rPr lang="nl-NL" sz="2400" dirty="0">
                <a:solidFill>
                  <a:srgbClr val="3CBFBE"/>
                </a:solidFill>
              </a:rPr>
              <a:t> is </a:t>
            </a:r>
            <a:r>
              <a:rPr lang="nl-NL" sz="2400" dirty="0" err="1">
                <a:solidFill>
                  <a:srgbClr val="3CBFBE"/>
                </a:solidFill>
              </a:rPr>
              <a:t>the</a:t>
            </a:r>
            <a:r>
              <a:rPr lang="nl-NL" sz="2400" dirty="0">
                <a:solidFill>
                  <a:srgbClr val="3CBFBE"/>
                </a:solidFill>
              </a:rPr>
              <a:t> limit.’ (</a:t>
            </a:r>
            <a:r>
              <a:rPr lang="nl-NL" sz="2400" dirty="0" err="1">
                <a:solidFill>
                  <a:srgbClr val="3CBFBE"/>
                </a:solidFill>
              </a:rPr>
              <a:t>Saltz</a:t>
            </a:r>
            <a:r>
              <a:rPr lang="nl-NL" sz="2400" dirty="0">
                <a:solidFill>
                  <a:srgbClr val="3CBFBE"/>
                </a:solidFill>
              </a:rPr>
              <a:t>, M.D. 2017)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539F09-7CF4-4F9A-B281-8451E565C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40133" y="4185483"/>
            <a:ext cx="3530160" cy="235344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6B746CE-FB05-4C02-9FAB-F68504A0E1B8}"/>
              </a:ext>
            </a:extLst>
          </p:cNvPr>
          <p:cNvSpPr txBox="1"/>
          <p:nvPr/>
        </p:nvSpPr>
        <p:spPr>
          <a:xfrm>
            <a:off x="8726904" y="7043112"/>
            <a:ext cx="251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4" tooltip="https://en.wikipedia.org/wiki/Ferrari_Portofino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5" tooltip="https://creativecommons.org/licenses/by-sa/3.0/"/>
              </a:rPr>
              <a:t>CC BY-SA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19613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52627" y="2595610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51F0C86-FE2F-4A09-9DEF-75191392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135"/>
            <a:ext cx="10515600" cy="1325563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3CBFBE"/>
                </a:solidFill>
              </a:rPr>
              <a:t>Positieve </a:t>
            </a:r>
            <a:r>
              <a:rPr lang="nl-NL" sz="3600" b="1" dirty="0" err="1">
                <a:solidFill>
                  <a:srgbClr val="3CBFBE"/>
                </a:solidFill>
              </a:rPr>
              <a:t>psychologie</a:t>
            </a:r>
            <a:r>
              <a:rPr lang="nl-NL" sz="3600" dirty="0" err="1">
                <a:solidFill>
                  <a:srgbClr val="3CBFBE"/>
                </a:solidFill>
              </a:rPr>
              <a:t>..oog</a:t>
            </a:r>
            <a:r>
              <a:rPr lang="nl-NL" sz="3600" dirty="0">
                <a:solidFill>
                  <a:srgbClr val="3CBFBE"/>
                </a:solidFill>
              </a:rPr>
              <a:t> voor afwijkingen van verwachtingen. Het welzijn van het kind staat centraal. Kijken naar de fascinaties van elk kind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3566AC4-7F84-431C-B145-0C2CA948A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3CBFBE"/>
              </a:buClr>
            </a:pPr>
            <a:r>
              <a:rPr lang="nl-NL" sz="2400" dirty="0"/>
              <a:t>Dyslectisch en toch boeken schrijven?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Dyscalculie en wiskundig genie?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Zo zijn vele voorbeelden, waarbij de verwachting anders uitpakt.</a:t>
            </a:r>
          </a:p>
          <a:p>
            <a:pPr>
              <a:buClr>
                <a:srgbClr val="3CBFBE"/>
              </a:buClr>
            </a:pPr>
            <a:r>
              <a:rPr lang="nl-NL" sz="2400" dirty="0" err="1"/>
              <a:t>Angst..ongerustheid</a:t>
            </a:r>
            <a:r>
              <a:rPr lang="nl-NL" sz="2400" dirty="0"/>
              <a:t>, maar:  leidt tot betere planning.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Hechtingsprobleem…adoptie leidt tot een veilig thuis en nieuwe </a:t>
            </a:r>
            <a:r>
              <a:rPr lang="nl-NL" sz="2400" dirty="0" err="1"/>
              <a:t>hechtings</a:t>
            </a:r>
            <a:r>
              <a:rPr lang="nl-NL" sz="2400" dirty="0"/>
              <a:t> strategieën. </a:t>
            </a:r>
          </a:p>
          <a:p>
            <a:pPr>
              <a:buClr>
                <a:srgbClr val="3CBFBE"/>
              </a:buClr>
            </a:pPr>
            <a:r>
              <a:rPr lang="nl-NL" sz="2400" dirty="0"/>
              <a:t>Scheiding.. Kan leiden tot extra sociale vaardigheden door het leven in twee gezinnen.</a:t>
            </a:r>
          </a:p>
          <a:p>
            <a:pPr>
              <a:buClr>
                <a:srgbClr val="3CBFBE"/>
              </a:buClr>
            </a:pPr>
            <a:endParaRPr lang="nl-NL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C32EDD0-9D54-4440-91E8-68843FB3B792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0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15FF1B2C-A5BF-4EAD-BEB4-34C281DB16BB}"/>
              </a:ext>
            </a:extLst>
          </p:cNvPr>
          <p:cNvSpPr/>
          <p:nvPr/>
        </p:nvSpPr>
        <p:spPr>
          <a:xfrm>
            <a:off x="-1223057" y="-553960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856487" y="-8723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431514" y="255914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B6545248-CDA6-42DC-A812-7A115B5121C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3CBFBE"/>
                </a:solidFill>
              </a:rPr>
              <a:t>2. Intelligentie en cognitieve ontwikkeling 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010CF4AB-51C7-45CE-AE60-31227482CDC7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/>
              <a:t>Dinet Poortman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0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6F6A01F-DCAC-4DB3-812B-BBBA082971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378" y="1008200"/>
            <a:ext cx="10440001" cy="93822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3CBFBE"/>
                </a:solidFill>
              </a:rPr>
              <a:t>Crash course IQ- </a:t>
            </a:r>
            <a:r>
              <a:rPr dirty="0" err="1">
                <a:solidFill>
                  <a:srgbClr val="3CBFBE"/>
                </a:solidFill>
              </a:rPr>
              <a:t>Cognitieve</a:t>
            </a:r>
            <a:r>
              <a:rPr dirty="0">
                <a:solidFill>
                  <a:srgbClr val="3CBFBE"/>
                </a:solidFill>
              </a:rPr>
              <a:t> </a:t>
            </a:r>
            <a:r>
              <a:rPr dirty="0" err="1">
                <a:solidFill>
                  <a:srgbClr val="3CBFBE"/>
                </a:solidFill>
              </a:rPr>
              <a:t>capaciteiten</a:t>
            </a:r>
            <a:r>
              <a:rPr dirty="0">
                <a:solidFill>
                  <a:srgbClr val="3CBFBE"/>
                </a:solidFill>
              </a:rPr>
              <a:t> </a:t>
            </a:r>
          </a:p>
        </p:txBody>
      </p:sp>
      <p:pic>
        <p:nvPicPr>
          <p:cNvPr id="7" name="Afbeelding 9" descr="Afbeelding 9">
            <a:extLst>
              <a:ext uri="{FF2B5EF4-FFF2-40B4-BE49-F238E27FC236}">
                <a16:creationId xmlns:a16="http://schemas.microsoft.com/office/drawing/2014/main" id="{9B4602E9-8915-4552-9289-FB2B2CE99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78" y="2623049"/>
            <a:ext cx="5112001" cy="28755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8EDB4B-3419-4E81-8B25-EBE892F36E30}"/>
              </a:ext>
            </a:extLst>
          </p:cNvPr>
          <p:cNvSpPr txBox="1">
            <a:spLocks/>
          </p:cNvSpPr>
          <p:nvPr/>
        </p:nvSpPr>
        <p:spPr>
          <a:xfrm>
            <a:off x="1106378" y="2152799"/>
            <a:ext cx="5112001" cy="562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CBFBE"/>
              </a:buClr>
              <a:buFont typeface="Wingdings" panose="05000000000000000000" pitchFamily="2" charset="2"/>
              <a:buChar char="§"/>
            </a:pPr>
            <a:r>
              <a:rPr lang="nl-NL" dirty="0"/>
              <a:t>Staat niet vast (</a:t>
            </a:r>
            <a:r>
              <a:rPr lang="nl-NL" dirty="0" err="1"/>
              <a:t>Binet</a:t>
            </a:r>
            <a:r>
              <a:rPr lang="nl-NL" dirty="0"/>
              <a:t>, 1975)</a:t>
            </a: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88DE36FD-7A40-453B-8566-660D66734FDB}"/>
              </a:ext>
            </a:extLst>
          </p:cNvPr>
          <p:cNvSpPr txBox="1">
            <a:spLocks/>
          </p:cNvSpPr>
          <p:nvPr/>
        </p:nvSpPr>
        <p:spPr>
          <a:xfrm>
            <a:off x="290328" y="6395579"/>
            <a:ext cx="127001" cy="134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3" name="Afbeelding 3" descr="Afbeelding 3">
            <a:extLst>
              <a:ext uri="{FF2B5EF4-FFF2-40B4-BE49-F238E27FC236}">
                <a16:creationId xmlns:a16="http://schemas.microsoft.com/office/drawing/2014/main" id="{5F9023F6-EDA6-472F-A5BE-66297AA3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">
            <a:off x="5160000" y="2375489"/>
            <a:ext cx="2611135" cy="2675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Afbeelding 6" descr="Afbeelding 6">
            <a:extLst>
              <a:ext uri="{FF2B5EF4-FFF2-40B4-BE49-F238E27FC236}">
                <a16:creationId xmlns:a16="http://schemas.microsoft.com/office/drawing/2014/main" id="{B7DF2829-8ACB-45BA-8DF2-1D1DC93D4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0000">
            <a:off x="8442265" y="1667625"/>
            <a:ext cx="3393897" cy="1906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Afbeelding 7" descr="Afbeelding 7">
            <a:extLst>
              <a:ext uri="{FF2B5EF4-FFF2-40B4-BE49-F238E27FC236}">
                <a16:creationId xmlns:a16="http://schemas.microsoft.com/office/drawing/2014/main" id="{B76A23C6-0F43-42D3-A75C-2028CCAF1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958" y="-62269"/>
            <a:ext cx="12246793" cy="6936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98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1" grpId="0" animBg="1" advAuto="0"/>
      <p:bldP spid="13" grpId="0" animBg="1" advAuto="0"/>
      <p:bldP spid="14" grpId="0" animBg="1" advAuto="0"/>
      <p:bldP spid="1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78345C5E-D0DC-47FE-B653-4A44B26E9391}"/>
              </a:ext>
            </a:extLst>
          </p:cNvPr>
          <p:cNvSpPr/>
          <p:nvPr/>
        </p:nvSpPr>
        <p:spPr>
          <a:xfrm rot="5400000">
            <a:off x="7577412" y="2589387"/>
            <a:ext cx="5342248" cy="460538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A3D5DAA-2C10-486B-AB81-0132D9FA9347}"/>
              </a:ext>
            </a:extLst>
          </p:cNvPr>
          <p:cNvSpPr/>
          <p:nvPr/>
        </p:nvSpPr>
        <p:spPr>
          <a:xfrm>
            <a:off x="219921" y="-425467"/>
            <a:ext cx="5763357" cy="576335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D0B246-8B07-4750-893F-C1AC64C88100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50959B-614E-40FD-B6C3-44EC86F8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BAEBA17-A70E-4992-9104-DA8B0641F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164" y="710328"/>
            <a:ext cx="11330428" cy="93822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3CBFBE"/>
                </a:solidFill>
              </a:rPr>
              <a:t>Intelligentie</a:t>
            </a:r>
            <a:endParaRPr dirty="0">
              <a:solidFill>
                <a:srgbClr val="3CBFBE"/>
              </a:solidFill>
            </a:endParaRPr>
          </a:p>
        </p:txBody>
      </p:sp>
      <p:sp>
        <p:nvSpPr>
          <p:cNvPr id="11" name="Tijdelijke aanduiding voor dianummer 12">
            <a:extLst>
              <a:ext uri="{FF2B5EF4-FFF2-40B4-BE49-F238E27FC236}">
                <a16:creationId xmlns:a16="http://schemas.microsoft.com/office/drawing/2014/main" id="{CE28D8E9-AE33-4199-BEF4-18D152154D27}"/>
              </a:ext>
            </a:extLst>
          </p:cNvPr>
          <p:cNvSpPr txBox="1">
            <a:spLocks/>
          </p:cNvSpPr>
          <p:nvPr/>
        </p:nvSpPr>
        <p:spPr>
          <a:xfrm>
            <a:off x="291600" y="6395578"/>
            <a:ext cx="127001" cy="134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12" name="Afbeelding 4" descr="Afbeelding 4">
            <a:extLst>
              <a:ext uri="{FF2B5EF4-FFF2-40B4-BE49-F238E27FC236}">
                <a16:creationId xmlns:a16="http://schemas.microsoft.com/office/drawing/2014/main" id="{18EA9937-8978-4F07-9A51-FA58D9D47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834" y="2933014"/>
            <a:ext cx="4937393" cy="37094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kstvak 5">
            <a:extLst>
              <a:ext uri="{FF2B5EF4-FFF2-40B4-BE49-F238E27FC236}">
                <a16:creationId xmlns:a16="http://schemas.microsoft.com/office/drawing/2014/main" id="{417DEC1A-44D9-4C28-8330-D81CD0C51296}"/>
              </a:ext>
            </a:extLst>
          </p:cNvPr>
          <p:cNvSpPr txBox="1"/>
          <p:nvPr/>
        </p:nvSpPr>
        <p:spPr>
          <a:xfrm>
            <a:off x="489316" y="1812387"/>
            <a:ext cx="5516222" cy="317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/>
            </a:pPr>
            <a:r>
              <a:t>Uiting / optimaal uitnutten afhankelijk van aantal factoren: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    Omgeving: thuis, school </a:t>
            </a:r>
          </a:p>
          <a:p>
            <a:pPr>
              <a:defRPr sz="2800"/>
            </a:pPr>
            <a:endParaRPr/>
          </a:p>
          <a:p>
            <a:pPr>
              <a:defRPr sz="3600"/>
            </a:pPr>
            <a:endParaRPr/>
          </a:p>
        </p:txBody>
      </p:sp>
      <p:pic>
        <p:nvPicPr>
          <p:cNvPr id="14" name="Afbeelding 7" descr="Afbeelding 7">
            <a:extLst>
              <a:ext uri="{FF2B5EF4-FFF2-40B4-BE49-F238E27FC236}">
                <a16:creationId xmlns:a16="http://schemas.microsoft.com/office/drawing/2014/main" id="{8CE1E8C2-2AE5-4444-AAEE-F7008C883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57" y="364349"/>
            <a:ext cx="4412750" cy="231074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kstvak 7">
            <a:extLst>
              <a:ext uri="{FF2B5EF4-FFF2-40B4-BE49-F238E27FC236}">
                <a16:creationId xmlns:a16="http://schemas.microsoft.com/office/drawing/2014/main" id="{3FB1B157-6960-42E3-99F6-2F5BC556071A}"/>
              </a:ext>
            </a:extLst>
          </p:cNvPr>
          <p:cNvSpPr txBox="1"/>
          <p:nvPr/>
        </p:nvSpPr>
        <p:spPr>
          <a:xfrm>
            <a:off x="2387029" y="3868220"/>
            <a:ext cx="4960706" cy="1778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endParaRPr/>
          </a:p>
          <a:p>
            <a:r>
              <a:t>    </a:t>
            </a:r>
            <a:r>
              <a:rPr sz="2400"/>
              <a:t>Mindset: Fixed, Growth (Dweck, 2018) </a:t>
            </a:r>
          </a:p>
          <a:p>
            <a:endParaRPr sz="2400"/>
          </a:p>
          <a:p>
            <a:endParaRPr sz="2400"/>
          </a:p>
        </p:txBody>
      </p:sp>
      <p:sp>
        <p:nvSpPr>
          <p:cNvPr id="16" name="Tekstvak 8">
            <a:extLst>
              <a:ext uri="{FF2B5EF4-FFF2-40B4-BE49-F238E27FC236}">
                <a16:creationId xmlns:a16="http://schemas.microsoft.com/office/drawing/2014/main" id="{281D49DE-9233-4534-A8D8-8A4064720EC3}"/>
              </a:ext>
            </a:extLst>
          </p:cNvPr>
          <p:cNvSpPr txBox="1"/>
          <p:nvPr/>
        </p:nvSpPr>
        <p:spPr>
          <a:xfrm>
            <a:off x="2384354" y="5415229"/>
            <a:ext cx="4387065" cy="6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/>
            </a:pPr>
            <a:r>
              <a:t>Zone van naaste ontwikkeling (Vygotsky)</a:t>
            </a:r>
            <a:r>
              <a:rPr sz="1800"/>
              <a:t> </a:t>
            </a:r>
          </a:p>
        </p:txBody>
      </p:sp>
      <p:pic>
        <p:nvPicPr>
          <p:cNvPr id="17" name="Afbeelding 11" descr="Afbeelding 11">
            <a:extLst>
              <a:ext uri="{FF2B5EF4-FFF2-40B4-BE49-F238E27FC236}">
                <a16:creationId xmlns:a16="http://schemas.microsoft.com/office/drawing/2014/main" id="{9C095D0E-87F8-4726-91B7-47BD71B30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6" y="-20773"/>
            <a:ext cx="12195424" cy="68420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52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736</Words>
  <Application>Microsoft Office PowerPoint</Application>
  <PresentationFormat>Breedbeeld</PresentationFormat>
  <Paragraphs>96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Wingdings 2</vt:lpstr>
      <vt:lpstr>Kantoorthema</vt:lpstr>
      <vt:lpstr>Online kennissessie</vt:lpstr>
      <vt:lpstr>PowerPoint-presentatie</vt:lpstr>
      <vt:lpstr>Casus Susanne, 11 jaar</vt:lpstr>
      <vt:lpstr>Sensitiviteit (behoeften zien individu) en responsiviteit aansluiten bij ind. onderwijsvraag)</vt:lpstr>
      <vt:lpstr>Diversiteit…variaties in de verwachte ontwikkeling. Biedt ook kansen/profileringen. </vt:lpstr>
      <vt:lpstr>Positieve psychologie..oog voor afwijkingen van verwachtingen. Het welzijn van het kind staat centraal. Kijken naar de fascinaties van elk kind</vt:lpstr>
      <vt:lpstr>PowerPoint-presentatie</vt:lpstr>
      <vt:lpstr>Crash course IQ- Cognitieve capaciteiten </vt:lpstr>
      <vt:lpstr>Intelligentie</vt:lpstr>
      <vt:lpstr>PowerPoint-presentatie</vt:lpstr>
      <vt:lpstr>Dus: andere aanpak, interventies?</vt:lpstr>
      <vt:lpstr>Adaptiviteit in onderwijstechnologie 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Jolijn van Doren</dc:creator>
  <cp:lastModifiedBy>Vincent Roelse</cp:lastModifiedBy>
  <cp:revision>131</cp:revision>
  <dcterms:created xsi:type="dcterms:W3CDTF">2019-02-20T11:07:51Z</dcterms:created>
  <dcterms:modified xsi:type="dcterms:W3CDTF">2020-06-22T04:36:12Z</dcterms:modified>
</cp:coreProperties>
</file>